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5" r:id="rId3"/>
  </p:sldMasterIdLst>
  <p:notesMasterIdLst>
    <p:notesMasterId r:id="rId5"/>
  </p:notesMasterIdLst>
  <p:sldIdLst>
    <p:sldId id="256" r:id="rId4"/>
    <p:sldId id="257" r:id="rId6"/>
    <p:sldId id="277" r:id="rId7"/>
    <p:sldId id="258" r:id="rId8"/>
    <p:sldId id="259" r:id="rId9"/>
    <p:sldId id="260" r:id="rId10"/>
    <p:sldId id="261" r:id="rId11"/>
    <p:sldId id="262" r:id="rId12"/>
    <p:sldId id="263" r:id="rId13"/>
    <p:sldId id="271" r:id="rId14"/>
    <p:sldId id="278" r:id="rId15"/>
    <p:sldId id="264" r:id="rId16"/>
    <p:sldId id="265" r:id="rId17"/>
    <p:sldId id="267" r:id="rId18"/>
    <p:sldId id="269" r:id="rId19"/>
    <p:sldId id="291" r:id="rId20"/>
    <p:sldId id="270" r:id="rId21"/>
    <p:sldId id="293" r:id="rId22"/>
  </p:sldIdLst>
  <p:sldSz cx="14630400" cy="8229600"/>
  <p:notesSz cx="8229600" cy="14630400"/>
  <p:embeddedFontLs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</p:embeddedFont>
    <p:embeddedFont>
      <p:font typeface="Open Sans" panose="020B0606030504020204" pitchFamily="34" charset="-122"/>
      <p:regular r:id="rId32"/>
    </p:embeddedFont>
    <p:embeddedFont>
      <p:font typeface="Open Sans" panose="020B0606030504020204" pitchFamily="34" charset="-12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words like "playing," "played," and "plays":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598290"/>
            <a:ext cx="8068696" cy="3113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4800" dirty="0">
                <a:solidFill>
                  <a:srgbClr val="1B1B27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  <a:sym typeface="+mn-ea"/>
              </a:rPr>
              <a:t>Natural Language Processing and Computer Vision</a:t>
            </a:r>
            <a:r>
              <a:rPr lang="en-GB" altLang="en-US" sz="4800" dirty="0">
                <a:solidFill>
                  <a:srgbClr val="1B1B27"/>
                </a:solidFill>
                <a:latin typeface="Calibri" panose="020F0502020204030204" charset="0"/>
                <a:ea typeface="Raleway" pitchFamily="34" charset="-122"/>
                <a:cs typeface="Calibri" panose="020F0502020204030204" charset="0"/>
                <a:sym typeface="+mn-ea"/>
              </a:rPr>
              <a:t> and ChatBot</a:t>
            </a:r>
            <a:endParaRPr lang="en-GB" altLang="en-US" sz="4800" dirty="0">
              <a:solidFill>
                <a:srgbClr val="1B1B27"/>
              </a:solidFill>
              <a:latin typeface="Calibri" panose="020F0502020204030204" charset="0"/>
              <a:ea typeface="Raleway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61405" y="4243505"/>
            <a:ext cx="7621191" cy="1392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" y="4874260"/>
            <a:ext cx="2381250" cy="1428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0" y="4874260"/>
            <a:ext cx="2381885" cy="1427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565" y="4874260"/>
            <a:ext cx="2372360" cy="142748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933450" y="6612890"/>
            <a:ext cx="3392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Natural language </a:t>
            </a:r>
            <a:endParaRPr lang="en-IN" altLang="en-US" b="1"/>
          </a:p>
          <a:p>
            <a:r>
              <a:rPr lang="en-IN" altLang="en-US" b="1"/>
              <a:t>Processing</a:t>
            </a:r>
            <a:endParaRPr lang="en-IN" altLang="en-US" b="1"/>
          </a:p>
        </p:txBody>
      </p:sp>
      <p:sp>
        <p:nvSpPr>
          <p:cNvPr id="12" name="Text Box 11"/>
          <p:cNvSpPr txBox="1"/>
          <p:nvPr/>
        </p:nvSpPr>
        <p:spPr>
          <a:xfrm>
            <a:off x="3587750" y="6612890"/>
            <a:ext cx="2195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Computer Vision</a:t>
            </a:r>
            <a:endParaRPr lang="en-IN" altLang="en-US" b="1"/>
          </a:p>
        </p:txBody>
      </p:sp>
      <p:sp>
        <p:nvSpPr>
          <p:cNvPr id="13" name="Text Box 12"/>
          <p:cNvSpPr txBox="1"/>
          <p:nvPr/>
        </p:nvSpPr>
        <p:spPr>
          <a:xfrm>
            <a:off x="6699885" y="6612890"/>
            <a:ext cx="145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ChatBot</a:t>
            </a:r>
            <a:endParaRPr lang="en-IN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8789"/>
            <a:ext cx="1269694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What is </a:t>
            </a:r>
            <a:r>
              <a:rPr lang="en-IN" alt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Computer Vision</a:t>
            </a: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 (</a:t>
            </a:r>
            <a:r>
              <a:rPr lang="en-IN" alt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CV</a:t>
            </a: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)?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5119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81431"/>
            <a:ext cx="412075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Understanding Human Language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4425" y="5271849"/>
            <a:ext cx="4120753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Computer vision interprets visual data to recognize and categorize objects and actions, enabling machines to "understand" scenes visually. For example, When a customer walks by, the camera can identify them and recognize they are holding a shopping bag.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195119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815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Bridging the Gap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625" y="5271770"/>
            <a:ext cx="442912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It bridges the gap between human vision and computer understanding by training systems to recognize objects, scenes, and actions in images or videos.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195119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8143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Wide Applications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500" y="5271770"/>
            <a:ext cx="4628515" cy="2118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It’s used in facial recognition, autonomous vehicles, medical image analysis, security, and retail to improve efficiency and accuracy across industries.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0"/>
          <p:cNvSpPr/>
          <p:nvPr/>
        </p:nvSpPr>
        <p:spPr>
          <a:xfrm>
            <a:off x="793790" y="788789"/>
            <a:ext cx="1269694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IN" alt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Steps in</a:t>
            </a: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 </a:t>
            </a:r>
            <a:r>
              <a:rPr lang="en-IN" alt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Computer Vision</a:t>
            </a: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 (</a:t>
            </a:r>
            <a:r>
              <a:rPr lang="en-IN" alt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CV</a:t>
            </a: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)?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05510" y="2169160"/>
            <a:ext cx="7769225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Image Collection: Gather images or videos.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Preprocessing: Resize, normalize, and enhance images.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Annotation: Label images (e.g., mark objects in images).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Feature Extraction: Identify important features (edges, shapes).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Model Training: Train algorithms to recognize patterns in images.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Evaluation: Assess model performance (accuracy, recall).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Deployment: Implement the model in real-world applications (e.g., facial recognition).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2520" y="2210435"/>
            <a:ext cx="5339080" cy="43961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606504"/>
            <a:ext cx="7082076" cy="687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How Chatbots Utilize NLP</a:t>
            </a:r>
            <a:endParaRPr lang="en-US" sz="43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70583" y="1623417"/>
            <a:ext cx="30480" cy="5999559"/>
          </a:xfrm>
          <a:prstGeom prst="roundRect">
            <a:avLst>
              <a:gd name="adj" fmla="val 303018"/>
            </a:avLst>
          </a:prstGeom>
          <a:solidFill>
            <a:srgbClr val="E5BEB2"/>
          </a:solidFill>
        </p:spPr>
      </p:sp>
      <p:sp>
        <p:nvSpPr>
          <p:cNvPr id="5" name="Shape 2"/>
          <p:cNvSpPr/>
          <p:nvPr/>
        </p:nvSpPr>
        <p:spPr>
          <a:xfrm>
            <a:off x="6802695" y="2102763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E5BEB2"/>
          </a:solidFill>
        </p:spPr>
      </p:sp>
      <p:sp>
        <p:nvSpPr>
          <p:cNvPr id="6" name="Shape 3"/>
          <p:cNvSpPr/>
          <p:nvPr/>
        </p:nvSpPr>
        <p:spPr>
          <a:xfrm>
            <a:off x="63384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0278" y="1953101"/>
            <a:ext cx="151090" cy="3298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795260" y="1843207"/>
            <a:ext cx="3586639" cy="343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Understanding User Input</a:t>
            </a:r>
            <a:endParaRPr lang="en-US" sz="21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95260" y="2318742"/>
            <a:ext cx="6065520" cy="1055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NLP techniques, like tokenization, stemming, and named entity recognition, enable chatbots to process and understand user input.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2695" y="4293156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E5BEB2"/>
          </a:solidFill>
        </p:spPr>
      </p:sp>
      <p:sp>
        <p:nvSpPr>
          <p:cNvPr id="11" name="Shape 8"/>
          <p:cNvSpPr/>
          <p:nvPr/>
        </p:nvSpPr>
        <p:spPr>
          <a:xfrm>
            <a:off x="6338471" y="406110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5989" y="4143494"/>
            <a:ext cx="199549" cy="3298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95260" y="4033599"/>
            <a:ext cx="3072289" cy="343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Generating Responses</a:t>
            </a:r>
            <a:endParaRPr lang="en-US" sz="21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795260" y="4509135"/>
            <a:ext cx="6065520" cy="7036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Chatbots use NLP to generate responses that are relevant, coherent, and sound natural to the user.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2695" y="6131719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E5BEB2"/>
          </a:solidFill>
        </p:spPr>
      </p:sp>
      <p:sp>
        <p:nvSpPr>
          <p:cNvPr id="16" name="Shape 13"/>
          <p:cNvSpPr/>
          <p:nvPr/>
        </p:nvSpPr>
        <p:spPr>
          <a:xfrm>
            <a:off x="6338471" y="589966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2419" y="5982057"/>
            <a:ext cx="186690" cy="3298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795260" y="5872163"/>
            <a:ext cx="3055501" cy="343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Contextual Awareness</a:t>
            </a:r>
            <a:endParaRPr lang="en-US" sz="21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795260" y="6347698"/>
            <a:ext cx="6065520" cy="1055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refers to the ability of a chatbot to understand the context of a conversation. This means the chatbot can remember previous messages, recognize the topic being discussed, and respond appropriately based on that context.</a:t>
            </a:r>
            <a:endParaRPr lang="en-US" sz="17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895165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Chatbot Architecture and Components</a:t>
            </a:r>
            <a:endParaRPr lang="en-US" sz="40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360" y="1706245"/>
            <a:ext cx="6724650" cy="659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User Interface (UI): Where users chat with the bot (e.g., website or app).</a:t>
            </a: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Natural Language Processing (NLP): Helps the bot understand user language.</a:t>
            </a: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Dialogue Management: Controls the conversation flow and context.</a:t>
            </a: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Knowledge Base: Stores information for the bot to answer queries.</a:t>
            </a: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Response Generation: Forms replies for user interactions.</a:t>
            </a: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Integration Layer: Connects to external systems for live data.</a:t>
            </a: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Learning Module: Enables the bot to learn from user interactions.</a:t>
            </a: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Analytics and Monitoring: Tracks performance and user feedback for improvement.</a:t>
            </a:r>
            <a:endParaRPr lang="en-US" sz="16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396734"/>
            <a:ext cx="6342102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242078"/>
            <a:ext cx="6342102" cy="659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753428"/>
            <a:ext cx="7655481" cy="13289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Challenges in Chatbot Development</a:t>
            </a:r>
            <a:endParaRPr lang="en-US" sz="41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4260" y="2401372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4525" y="2621637"/>
            <a:ext cx="3280886" cy="6646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Contextual Understanding</a:t>
            </a:r>
            <a:endParaRPr lang="en-US" sz="20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4525" y="3081655"/>
            <a:ext cx="3280886" cy="13606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Chatbots can struggle to interpret complex conversations, nuances of language, and user intent.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323" y="2401372"/>
            <a:ext cx="3721418" cy="2601158"/>
          </a:xfrm>
          <a:prstGeom prst="roundRect">
            <a:avLst>
              <a:gd name="adj" fmla="val 343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8588" y="2621637"/>
            <a:ext cx="2658070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Data Bias</a:t>
            </a:r>
            <a:endParaRPr lang="en-US" sz="205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8588" y="3081457"/>
            <a:ext cx="3280886" cy="17008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Training data may reflect existing biases, leading to chatbot responses that are discriminatory or perpetuate stereotypes.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4260" y="5215176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4525" y="5435441"/>
            <a:ext cx="2658070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Limited Memory</a:t>
            </a:r>
            <a:endParaRPr lang="en-US" sz="205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4525" y="5895261"/>
            <a:ext cx="3280886" cy="13606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Chatbots often have difficulty remembering past interactions, making conversations feel disjointed or repetitive.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323" y="5215176"/>
            <a:ext cx="3721418" cy="2260997"/>
          </a:xfrm>
          <a:prstGeom prst="roundRect">
            <a:avLst>
              <a:gd name="adj" fmla="val 395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98588" y="5435441"/>
            <a:ext cx="2658070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User Frustration</a:t>
            </a:r>
            <a:endParaRPr lang="en-US" sz="20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898588" y="5895261"/>
            <a:ext cx="3280886" cy="13606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When chatbots fail to meet user expectations, they can cause frustration and lead to negative user experiences.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640"/>
            <a:ext cx="110691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Use Cases and Applications of Chatbots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3047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1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E-commerce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04448"/>
            <a:ext cx="300549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Chatbots provide 24/7 customer service, answer product questions, and assist with purchases.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473047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61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Healthcare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39446" y="5104448"/>
            <a:ext cx="3005614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Chatbots offer health information, schedule appointments, and provide personalized health advice.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473047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61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Customer Service</a:t>
            </a:r>
            <a:endParaRPr lang="en-US" sz="220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85221" y="5104448"/>
            <a:ext cx="3005614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Chatbots handle routine inquiries, resolve issues, and provide quick responses to common questions.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473047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61402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Education</a:t>
            </a:r>
            <a:endParaRPr lang="en-US" sz="220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0997" y="5104448"/>
            <a:ext cx="3005614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Chatbots provide personalized learning experiences, answer student questions, and offer interactive tutorials.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624840"/>
            <a:ext cx="9953625" cy="7324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6704" y="416600"/>
            <a:ext cx="8083391" cy="9470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Future Trends and Advancements in NLP and Chatbots</a:t>
            </a:r>
            <a:endParaRPr lang="en-US" sz="29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16704" y="1590913"/>
            <a:ext cx="8083391" cy="4848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NLP and chatbot technologies are rapidly evolving, driven by advancements in deep learning, natural language understanding, and human-computer interaction.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016704" y="2246114"/>
            <a:ext cx="8083391" cy="4848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These advancements are paving the way for more sophisticated, personalized, and context-aware conversational experiences.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016704" y="2977039"/>
            <a:ext cx="8083391" cy="499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100M</a:t>
            </a:r>
            <a:endParaRPr lang="en-US" sz="390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111377" y="3666292"/>
            <a:ext cx="1894046" cy="236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Chatbots</a:t>
            </a:r>
            <a:endParaRPr lang="en-US" sz="145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016704" y="3993833"/>
            <a:ext cx="8083391" cy="2424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Projected global market value by 2025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016704" y="4766548"/>
            <a:ext cx="8083391" cy="499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10%</a:t>
            </a:r>
            <a:endParaRPr lang="en-US" sz="39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111377" y="5455801"/>
            <a:ext cx="1894046" cy="236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NLP</a:t>
            </a:r>
            <a:endParaRPr lang="en-US" sz="145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16704" y="5783342"/>
            <a:ext cx="8083391" cy="2424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Annual growth rate in the NLP market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6016704" y="6556057"/>
            <a:ext cx="8083391" cy="4999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90%</a:t>
            </a:r>
            <a:endParaRPr lang="en-US" sz="39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111377" y="7245310"/>
            <a:ext cx="1894046" cy="236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Customers</a:t>
            </a:r>
            <a:endParaRPr lang="en-US" sz="145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016704" y="7572851"/>
            <a:ext cx="8083391" cy="2424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Satisfied by chatbot interactions</a:t>
            </a:r>
            <a:endParaRPr lang="en-US" sz="11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93750" y="3549015"/>
            <a:ext cx="73152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000" dirty="0">
                <a:solidFill>
                  <a:srgbClr val="403C4E"/>
                </a:solidFill>
                <a:latin typeface="Calibri" panose="020F0502020204030204" charset="0"/>
                <a:ea typeface="Open Sans" panose="020B0606030504020204" pitchFamily="34" charset="-122"/>
                <a:cs typeface="Calibri" panose="020F0502020204030204" charset="0"/>
              </a:rPr>
              <a:t>1.</a:t>
            </a:r>
            <a:r>
              <a:rPr lang="en-US" sz="2000" dirty="0">
                <a:solidFill>
                  <a:srgbClr val="403C4E"/>
                </a:solidFill>
                <a:latin typeface="Calibri" panose="020F0502020204030204" charset="0"/>
                <a:ea typeface="Open Sans" panose="020B0606030504020204" pitchFamily="34" charset="-122"/>
                <a:cs typeface="Calibri" panose="020F0502020204030204" charset="0"/>
              </a:rPr>
              <a:t>What is a sentiment analysis in NLP?</a:t>
            </a:r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anose="020B0606030504020204" pitchFamily="34" charset="-122"/>
              <a:cs typeface="Calibri" panose="020F0502020204030204" charset="0"/>
            </a:endParaRPr>
          </a:p>
          <a:p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anose="020B0606030504020204" pitchFamily="34" charset="-122"/>
              <a:cs typeface="Calibri" panose="020F0502020204030204" charset="0"/>
            </a:endParaRPr>
          </a:p>
          <a:p>
            <a:r>
              <a:rPr lang="en-IN" altLang="en-US" sz="2000" dirty="0">
                <a:solidFill>
                  <a:srgbClr val="403C4E"/>
                </a:solidFill>
                <a:latin typeface="Calibri" panose="020F0502020204030204" charset="0"/>
                <a:ea typeface="Open Sans" panose="020B0606030504020204" pitchFamily="34" charset="-122"/>
                <a:cs typeface="Calibri" panose="020F0502020204030204" charset="0"/>
              </a:rPr>
              <a:t>2.</a:t>
            </a:r>
            <a:r>
              <a:rPr lang="en-US" sz="2000" dirty="0">
                <a:solidFill>
                  <a:srgbClr val="403C4E"/>
                </a:solidFill>
                <a:latin typeface="Calibri" panose="020F0502020204030204" charset="0"/>
                <a:ea typeface="Open Sans" panose="020B0606030504020204" pitchFamily="34" charset="-122"/>
                <a:cs typeface="Calibri" panose="020F0502020204030204" charset="0"/>
              </a:rPr>
              <a:t>How do self-driving cars use Computer Vision?</a:t>
            </a:r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anose="020B0606030504020204" pitchFamily="34" charset="-122"/>
              <a:cs typeface="Calibri" panose="020F0502020204030204" charset="0"/>
            </a:endParaRPr>
          </a:p>
          <a:p>
            <a:endParaRPr lang="en-US" sz="2000" dirty="0">
              <a:solidFill>
                <a:srgbClr val="403C4E"/>
              </a:solidFill>
              <a:latin typeface="Calibri" panose="020F0502020204030204" charset="0"/>
              <a:ea typeface="Open Sans" panose="020B0606030504020204" pitchFamily="34" charset="-122"/>
              <a:cs typeface="Calibri" panose="020F0502020204030204" charset="0"/>
            </a:endParaRPr>
          </a:p>
          <a:p>
            <a:r>
              <a:rPr lang="en-IN" altLang="en-US" sz="2000" dirty="0">
                <a:solidFill>
                  <a:srgbClr val="403C4E"/>
                </a:solidFill>
                <a:latin typeface="Calibri" panose="020F0502020204030204" charset="0"/>
                <a:ea typeface="Open Sans" panose="020B0606030504020204" pitchFamily="34" charset="-122"/>
                <a:cs typeface="Calibri" panose="020F0502020204030204" charset="0"/>
              </a:rPr>
              <a:t>3.How do chatbots improve customer service?</a:t>
            </a:r>
            <a:endParaRPr lang="en-IN" altLang="en-US" sz="2000" dirty="0">
              <a:solidFill>
                <a:srgbClr val="403C4E"/>
              </a:solidFill>
              <a:latin typeface="Calibri" panose="020F0502020204030204" charset="0"/>
              <a:ea typeface="Open Sans" panose="020B0606030504020204" pitchFamily="34" charset="-122"/>
              <a:cs typeface="Calibri" panose="020F0502020204030204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793790" y="122765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Q&amp;A and discussion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39152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Calibri" panose="020F0502020204030204" charset="0"/>
                <a:ea typeface="Open Sans" panose="020B0606030504020204" pitchFamily="34" charset="-122"/>
                <a:cs typeface="Calibri" panose="020F0502020204030204" charset="0"/>
              </a:rPr>
              <a:t>Let's discuss the potential and implications of AI.</a:t>
            </a:r>
            <a:endParaRPr lang="en-US" sz="17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-119380"/>
            <a:ext cx="7315200" cy="8348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8789"/>
            <a:ext cx="1269694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What is Natural Language Processing (NLP)?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5119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81431"/>
            <a:ext cx="412075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Understanding Human Language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4425" y="5271849"/>
            <a:ext cx="4120753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NLP enables computers to understand, interpret, and generate human language. This includes tasks like text analysis, translation, and dialogue systems.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195119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815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Bridging the Gap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5271968"/>
            <a:ext cx="412087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NLP acts as a bridge between human language and computer processing, enabling machines to effectively interact with humans.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195119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8143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Wide Applications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271849"/>
            <a:ext cx="412075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NLP finds applications in various fields, including search engines, virtual assistants, customer service chatbots, and machine translation.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93750" y="2061210"/>
            <a:ext cx="795020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Text Collection: Gather text data (e.g., articles, tweets).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Text Cleaning: Remove unwanted elements (punctuation, stop words).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Tokenization: Break text into words or sentences.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Stemming/Lemmatization: Reduce words to their base form (e.g., "running" to "run").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Vectorization: Convert words into numbers (using techniques like TF-IDF or Word Embeddings).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Model Training: Use algorithms to learn patterns in the data.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Evaluation: Check model performance (accuracy, precision).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r>
              <a:rPr lang="en-US" sz="200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Deployment: Use the model in applications (e.g., chatbots).</a:t>
            </a:r>
            <a:endParaRPr lang="en-US" sz="200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  <p:sp>
        <p:nvSpPr>
          <p:cNvPr id="3" name="Text 0"/>
          <p:cNvSpPr/>
          <p:nvPr/>
        </p:nvSpPr>
        <p:spPr>
          <a:xfrm>
            <a:off x="793790" y="788789"/>
            <a:ext cx="1269694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5550"/>
              </a:lnSpc>
              <a:buNone/>
            </a:pPr>
            <a:r>
              <a:rPr lang="en-IN" alt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Steps in </a:t>
            </a: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Natural Language Processing (NLP)?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4830" y="3246755"/>
            <a:ext cx="4648200" cy="2733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683" y="551617"/>
            <a:ext cx="5060752" cy="6256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Brief History of NLP</a:t>
            </a:r>
            <a:endParaRPr lang="en-US" sz="39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00683" y="1577697"/>
            <a:ext cx="1653540" cy="1153478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8447" y="1954173"/>
            <a:ext cx="114657" cy="4004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2554367" y="1777841"/>
            <a:ext cx="2502575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1950s</a:t>
            </a:r>
            <a:endParaRPr lang="en-US" sz="19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554367" y="2210633"/>
            <a:ext cx="4370903" cy="3203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Early research focused on machine translation.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2454235" y="2721650"/>
            <a:ext cx="11375469" cy="11430"/>
          </a:xfrm>
          <a:prstGeom prst="roundRect">
            <a:avLst>
              <a:gd name="adj" fmla="val 735682"/>
            </a:avLst>
          </a:prstGeom>
          <a:solidFill>
            <a:srgbClr val="E5BEB2"/>
          </a:solidFill>
        </p:spPr>
      </p:sp>
      <p:sp>
        <p:nvSpPr>
          <p:cNvPr id="8" name="Shape 6"/>
          <p:cNvSpPr/>
          <p:nvPr/>
        </p:nvSpPr>
        <p:spPr>
          <a:xfrm>
            <a:off x="700683" y="2831187"/>
            <a:ext cx="3307199" cy="1153478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08447" y="3207663"/>
            <a:ext cx="151448" cy="4004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208026" y="3031331"/>
            <a:ext cx="2502575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1960s-1970s</a:t>
            </a:r>
            <a:endParaRPr lang="en-US" sz="19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208026" y="3464123"/>
            <a:ext cx="5681901" cy="3203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Development of rule-based systems for language processing.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4107894" y="3975140"/>
            <a:ext cx="9721810" cy="11430"/>
          </a:xfrm>
          <a:prstGeom prst="roundRect">
            <a:avLst>
              <a:gd name="adj" fmla="val 735682"/>
            </a:avLst>
          </a:prstGeom>
          <a:solidFill>
            <a:srgbClr val="E5BEB2"/>
          </a:solidFill>
        </p:spPr>
      </p:sp>
      <p:sp>
        <p:nvSpPr>
          <p:cNvPr id="13" name="Shape 11"/>
          <p:cNvSpPr/>
          <p:nvPr/>
        </p:nvSpPr>
        <p:spPr>
          <a:xfrm>
            <a:off x="700683" y="4084677"/>
            <a:ext cx="4960858" cy="1153478"/>
          </a:xfrm>
          <a:prstGeom prst="roundRect">
            <a:avLst>
              <a:gd name="adj" fmla="val 729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08447" y="4461153"/>
            <a:ext cx="141684" cy="4004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861685" y="4284821"/>
            <a:ext cx="2502575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1980s-1990s</a:t>
            </a:r>
            <a:endParaRPr lang="en-US" sz="19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861685" y="4717613"/>
            <a:ext cx="6298049" cy="3203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Emergence of statistical methods and machine learning techniques.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5761553" y="5228630"/>
            <a:ext cx="8068151" cy="11430"/>
          </a:xfrm>
          <a:prstGeom prst="roundRect">
            <a:avLst>
              <a:gd name="adj" fmla="val 735682"/>
            </a:avLst>
          </a:prstGeom>
          <a:solidFill>
            <a:srgbClr val="E5BEB2"/>
          </a:solidFill>
        </p:spPr>
      </p:sp>
      <p:sp>
        <p:nvSpPr>
          <p:cNvPr id="18" name="Shape 16"/>
          <p:cNvSpPr/>
          <p:nvPr/>
        </p:nvSpPr>
        <p:spPr>
          <a:xfrm>
            <a:off x="700683" y="5338167"/>
            <a:ext cx="6614517" cy="1473875"/>
          </a:xfrm>
          <a:prstGeom prst="roundRect">
            <a:avLst>
              <a:gd name="adj" fmla="val 57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08447" y="5874901"/>
            <a:ext cx="165378" cy="4004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515344" y="5538311"/>
            <a:ext cx="2502575" cy="3127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2000s-Present</a:t>
            </a:r>
            <a:endParaRPr lang="en-US" sz="195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15344" y="5971103"/>
            <a:ext cx="6214229" cy="640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Deep learning revolutionizes NLP, leading to significant advancements in language understanding and generation.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00683" y="7037189"/>
            <a:ext cx="13229034" cy="6407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history of NLP is a journey of innovation and evolution. NLP started as a purely rule-based approach in the 1950s, and it has steadily evolved through statistical methods, machine learning techniques, and now deep learning.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1560" y="840740"/>
            <a:ext cx="8211820" cy="11518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Core NLP Tasks: Tokenization, Lemmatization, Stemming</a:t>
            </a:r>
            <a:endParaRPr lang="en-US" sz="360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243" y="2268855"/>
            <a:ext cx="460653" cy="4606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1243" y="2913698"/>
            <a:ext cx="2303264" cy="287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Tokenization</a:t>
            </a:r>
            <a:endParaRPr lang="en-US" sz="180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31243" y="3312081"/>
            <a:ext cx="7854315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Breaking down text into individual units, like words or punctuation marks</a:t>
            </a:r>
            <a:r>
              <a:rPr lang="en-IN" alt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(e.g., "I love learning </a:t>
            </a:r>
            <a:endParaRPr lang="en-IN" altLang="en-US" sz="14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IN" alt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about AI!" - ["I", "love", "learning", "about", "AI", "!"]</a:t>
            </a:r>
            <a:r>
              <a:rPr 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43" y="4159687"/>
            <a:ext cx="460653" cy="4606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1243" y="4804529"/>
            <a:ext cx="2303264" cy="287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Lemmatization</a:t>
            </a:r>
            <a:endParaRPr lang="en-US" sz="180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31243" y="5202912"/>
            <a:ext cx="7854315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Lemmatization: Converting words to their base form using proper grammar </a:t>
            </a:r>
            <a:endParaRPr lang="en-US" sz="14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(e.g., "running" to "run").</a:t>
            </a:r>
            <a:endParaRPr lang="en-US" sz="14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243" y="6050518"/>
            <a:ext cx="460653" cy="4606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1243" y="6695361"/>
            <a:ext cx="2303264" cy="287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Stemming</a:t>
            </a:r>
            <a:endParaRPr lang="en-US" sz="180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31243" y="7093744"/>
            <a:ext cx="7854315" cy="2947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Cutting words down to their root form by removing suffixes (e.g., For words like "playing," "played," </a:t>
            </a:r>
            <a:endParaRPr lang="en-US" sz="14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and "plays":</a:t>
            </a:r>
            <a:r>
              <a:rPr lang="en-IN" alt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, Stemming cuts them down to the root form: "play"</a:t>
            </a:r>
            <a:r>
              <a:rPr lang="en-US" sz="14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).</a:t>
            </a:r>
            <a:endParaRPr lang="en-US" sz="14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9802"/>
            <a:ext cx="750570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Named Entity Recognition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4555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Definition</a:t>
            </a: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</a:t>
            </a:r>
            <a:endParaRPr lang="en-US" sz="2200" b="1" dirty="0">
              <a:solidFill>
                <a:srgbClr val="403C4E"/>
              </a:solidFill>
              <a:latin typeface="Merriweather Bold" pitchFamily="34" charset="0"/>
              <a:ea typeface="Merriweather Bold" pitchFamily="34" charset="-122"/>
              <a:cs typeface="Merriweather Bold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126700"/>
            <a:ext cx="2845594" cy="3629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Named entities are words or phrases that represent specific names, like people, places, organizations, dates, etc.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254555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Types of Entities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3126700"/>
            <a:ext cx="2845594" cy="3266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Include Person (e.g., "Elon Musk"), Location (e.g., "Paris"), Organization (e.g., "Google"), Date (e.g., "January 2023"), among others.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254555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IN" alt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     </a:t>
            </a: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Benefits</a:t>
            </a:r>
            <a:endParaRPr lang="en-US" sz="220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69885" y="3126740"/>
            <a:ext cx="30391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Improved information extraction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69925" y="3931801"/>
            <a:ext cx="248269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Enhanced text understanding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69925" y="4736902"/>
            <a:ext cx="248269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More accurate chatbot responses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013638" y="254555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Purpose</a:t>
            </a: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: </a:t>
            </a:r>
            <a:endParaRPr lang="en-US" sz="2200" b="1" dirty="0">
              <a:solidFill>
                <a:srgbClr val="403C4E"/>
              </a:solidFill>
              <a:latin typeface="Merriweather Bold" pitchFamily="34" charset="0"/>
              <a:ea typeface="Merriweather Bold" pitchFamily="34" charset="-122"/>
              <a:cs typeface="Merriweather Bold" pitchFamily="34" charset="-12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013638" y="3126700"/>
            <a:ext cx="2845594" cy="3266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For the sentence, "Amazon was founded by Jeff Bezos in Seattle in 1994."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Person: "Jeff Bezos"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Organization: "Amazon"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Location: "Seattle"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Date: "1994"</a:t>
            </a:r>
            <a:endParaRPr lang="en-US" sz="1750" dirty="0">
              <a:solidFill>
                <a:srgbClr val="403C4E"/>
              </a:solidFill>
              <a:latin typeface="Open Sans" panose="020B0606030504020204" pitchFamily="34" charset="0"/>
              <a:ea typeface="Open Sans" panose="020B0606030504020204" pitchFamily="34" charset="-122"/>
              <a:cs typeface="Open Sans" panose="020B060603050402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720"/>
            <a:ext cx="5587841" cy="698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Sentiment Analysis</a:t>
            </a:r>
            <a:endParaRPr lang="en-US" sz="43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2241" y="189964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6786" y="1983343"/>
            <a:ext cx="153591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8522" y="1899642"/>
            <a:ext cx="2951798" cy="6984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1. Identifying Emotions</a:t>
            </a:r>
            <a:endParaRPr lang="en-US" sz="21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08522" y="2732127"/>
            <a:ext cx="2951798" cy="1787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Sentiment analysis determines the emotional tone of text, whether positive, negative, or neutral.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800" y="189964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3699" y="1983343"/>
            <a:ext cx="202883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0081" y="1899642"/>
            <a:ext cx="2793921" cy="349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2. Textual Data</a:t>
            </a:r>
            <a:endParaRPr lang="en-US" sz="21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10081" y="2732167"/>
            <a:ext cx="2951798" cy="14301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It can be applied to various forms of text, including reviews, social media posts, and customer feedback.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2241" y="499467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8689" y="5078373"/>
            <a:ext cx="189786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8522" y="4994672"/>
            <a:ext cx="2951798" cy="6984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3. Business Applications</a:t>
            </a:r>
            <a:endParaRPr lang="en-US" sz="21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08522" y="5827157"/>
            <a:ext cx="2951798" cy="1787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Sentiment analysis is valuable for businesses to understand customer satisfaction, market trends, and brand reputation.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3800" y="4994672"/>
            <a:ext cx="502801" cy="502801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24412" y="5078373"/>
            <a:ext cx="221575" cy="335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410081" y="4994672"/>
            <a:ext cx="2793921" cy="3492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4. Social Listening</a:t>
            </a:r>
            <a:endParaRPr lang="en-US" sz="215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410081" y="5827197"/>
            <a:ext cx="2951798" cy="1787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It helps monitor public opinion about a topic, product, or brand, providing insights for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5334"/>
            <a:ext cx="586990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Text Summarization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08709"/>
            <a:ext cx="30482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Automatic Extraction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399127"/>
            <a:ext cx="372749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Algorithms identify key phrases, sentences, or paragraphs, capturing the essence of the text.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908709"/>
            <a:ext cx="372749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Abstractive Summarization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399127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The system creates a concise summary in its own words, understanding the main points and relationships.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4275"/>
            <a:ext cx="4196358" cy="2765227"/>
          </a:xfrm>
          <a:prstGeom prst="roundRect">
            <a:avLst>
              <a:gd name="adj" fmla="val 344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90870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Key Applications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4568" y="5399127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Text summarization simplifies large documents, improves user experience, and facilitates information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1420"/>
            <a:ext cx="595729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Machine Translation</a:t>
            </a:r>
            <a:endParaRPr lang="en-US" sz="4450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303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724150"/>
            <a:ext cx="30765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Language Conversion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3316803"/>
            <a:ext cx="36080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Machine translation converts text from one language to another.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193036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724150"/>
            <a:ext cx="360818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Multilingual Communication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42021" y="3316803"/>
            <a:ext cx="3608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It facilitates communication across language barriers.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514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68935"/>
            <a:ext cx="360807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Natural Language Understanding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93790" y="6613684"/>
            <a:ext cx="36080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It involves understanding the context of language.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7514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68935"/>
            <a:ext cx="302954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Calibri" panose="020F0502020204030204" charset="0"/>
                <a:ea typeface="Merriweather Bold" pitchFamily="34" charset="-122"/>
                <a:cs typeface="Calibri" panose="020F0502020204030204" charset="0"/>
              </a:rPr>
              <a:t>Artificial Intelligence</a:t>
            </a:r>
            <a:endParaRPr lang="en-US" sz="2200" b="1" dirty="0">
              <a:solidFill>
                <a:srgbClr val="403C4E"/>
              </a:solidFill>
              <a:latin typeface="Calibri" panose="020F0502020204030204" charset="0"/>
              <a:ea typeface="Merriweather Bold" pitchFamily="34" charset="-122"/>
              <a:cs typeface="Calibri" panose="020F050202020403020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42021" y="6259354"/>
            <a:ext cx="36081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Machine translation leverages AI algorithms to analyze and translate text.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7988</Words>
  <Application>WPS Presentation</Application>
  <PresentationFormat>Custom</PresentationFormat>
  <Paragraphs>312</Paragraphs>
  <Slides>18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SimSun</vt:lpstr>
      <vt:lpstr>Wingdings</vt:lpstr>
      <vt:lpstr>Calibri</vt:lpstr>
      <vt:lpstr>Raleway</vt:lpstr>
      <vt:lpstr>Open Sans</vt:lpstr>
      <vt:lpstr>Open Sans</vt:lpstr>
      <vt:lpstr>Open Sans</vt:lpstr>
      <vt:lpstr>Merriweather Bold</vt:lpstr>
      <vt:lpstr>Merriweather Bold</vt:lpstr>
      <vt:lpstr>Merriweather Bold</vt:lpstr>
      <vt:lpstr>Microsoft YaHei</vt:lpstr>
      <vt:lpstr>Arial Unicode MS</vt:lpstr>
      <vt:lpstr>Segoe Print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raopr</cp:lastModifiedBy>
  <cp:revision>7</cp:revision>
  <dcterms:created xsi:type="dcterms:W3CDTF">2024-10-22T09:32:00Z</dcterms:created>
  <dcterms:modified xsi:type="dcterms:W3CDTF">2024-10-26T08:18:28Z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41B4E066F76C4CB0B0BBD121A4CE4284_13</vt:lpwstr>
  </property>
  <property fmtid="{D5CDD505-2E9C-101B-9397-08002B2CF9AE}" pid="3" name="KSOProductBuildVer">
    <vt:lpwstr>1033-12.2.0.13472</vt:lpwstr>
  </property>
</Properties>
</file>